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Prata" panose="020B0604020202020204" charset="0"/>
      <p:regular r:id="rId12"/>
    </p:embeddedFont>
    <p:embeddedFont>
      <p:font typeface="Raleway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  <a:srgbClr val="221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373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9FCA7-D4AB-EE24-C4EF-ACEC17BF4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FBB24-E1A4-FF78-05AF-3200D0B3D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248D3-A8B1-7849-BD7C-8137B0BB2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B551E-8952-926A-5925-9D3FF141E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74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817959"/>
            <a:ext cx="75752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183041" y="1400532"/>
            <a:ext cx="5750600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and Analysis of Algorithms (CS-251)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70784" y="2086808"/>
            <a:ext cx="7575233" cy="1400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Image Segmentation in Medical Imaging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657630" y="3823573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Semester Project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70784" y="4509849"/>
            <a:ext cx="75752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Group Members: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48459" y="5144297"/>
            <a:ext cx="2133481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Jannat Shaheer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48457" y="5686664"/>
            <a:ext cx="2133481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Hassan Iftikhar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48458" y="6219510"/>
            <a:ext cx="2133481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Tanveer Haider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58620" y="5138679"/>
            <a:ext cx="489489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Zoiba Tabassum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958620" y="5703034"/>
            <a:ext cx="489489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Muhammad Talha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30440" y="6969147"/>
            <a:ext cx="75752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	Course: BESE 29-B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95E4CB-70F4-37FC-5008-8501C26BAA6A}"/>
              </a:ext>
            </a:extLst>
          </p:cNvPr>
          <p:cNvSpPr/>
          <p:nvPr/>
        </p:nvSpPr>
        <p:spPr>
          <a:xfrm>
            <a:off x="12678937" y="7694341"/>
            <a:ext cx="1873404" cy="467991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73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3449360"/>
            <a:ext cx="5654873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1647" y="4495443"/>
            <a:ext cx="4198263" cy="3112889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17746" y="472154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7746" y="5210532"/>
            <a:ext cx="3746063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an efficient algorithm to automatically segment tumor regions from MRI scans with high accuracy, differentiating tumor tissue from healthy regions.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009" y="4495443"/>
            <a:ext cx="4198263" cy="3112889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42109" y="472154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2109" y="5210532"/>
            <a:ext cx="3746063" cy="21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Gaussian blur for noise reduction, K-Means clustering for pixel grouping, and morphological operations to refine segmentation masks, enabling reliable tumor detection.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372" y="4495443"/>
            <a:ext cx="4198263" cy="3112889"/>
          </a:xfrm>
          <a:prstGeom prst="roundRect">
            <a:avLst>
              <a:gd name="adj" fmla="val 109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471" y="472154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471" y="5210532"/>
            <a:ext cx="3746063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method supports diagnostics by automating time-consuming manual segmentation, improving consistency and feasibility in limited-resource settings.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28555-F93E-5FE7-9C75-A272A648D36F}"/>
              </a:ext>
            </a:extLst>
          </p:cNvPr>
          <p:cNvSpPr/>
          <p:nvPr/>
        </p:nvSpPr>
        <p:spPr>
          <a:xfrm>
            <a:off x="12779298" y="7761249"/>
            <a:ext cx="1739590" cy="390292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87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Methodology: Data Preprocessing and Image Flattening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15295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542109"/>
            <a:ext cx="3600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1: Data Preprocessing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4032528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Apply Gaussian blur to reduce noise and normalize pixel intensities by scaling values. Time complexity: O(n²k²), space complexity: O(n²).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48049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574863"/>
            <a:ext cx="32820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2: Image Flattening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6065282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Convert the 2D MRI image into a 1D pixel vector, preparing data for clustering algorithms. Time and space complexity: O(n²).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2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3187422"/>
            <a:ext cx="131673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Methodology: Tumor Identification with K-Means Clustering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1520" y="4807268"/>
            <a:ext cx="4106466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3:  Clustering and Detection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731520" y="5447228"/>
            <a:ext cx="4249817" cy="220753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40475" y="565618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Clustering Process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0475" y="6108025"/>
            <a:ext cx="3831908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pixels into k clusters based on intensity similarity, assigning each pixel to the nearest centroid.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90292" y="5447228"/>
            <a:ext cx="4249817" cy="220753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99246" y="565618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Tumor Detection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5399246" y="6108025"/>
            <a:ext cx="3831908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the tumor as the cluster with the highest intensity values, isolating abnormal tissue regions.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649063" y="5447228"/>
            <a:ext cx="4249817" cy="2207538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858018" y="565618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Complexity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858018" y="6108025"/>
            <a:ext cx="3831908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complexity is O(n²ki), space complexity O(n² + k), where n is image dimension, k is clusters, and i is iterations.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018E75-7F81-1938-964A-0EB4B52E5E50}"/>
              </a:ext>
            </a:extLst>
          </p:cNvPr>
          <p:cNvSpPr/>
          <p:nvPr/>
        </p:nvSpPr>
        <p:spPr>
          <a:xfrm>
            <a:off x="12723541" y="7772400"/>
            <a:ext cx="1795347" cy="334208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Methodology: Binary Mask Generation and Noise Removal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4322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4: Binary Mask Generation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Convert clustered pixels into a binary mask where tumor pixels are foreground (1) and others background (0). Time and space complexity: O(n²).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3030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5: Noise Removal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Apply morphological closing (dilation followed by erosion) to remove small holes and noise, improving tumor region connectivity and shape. Time complexity </a:t>
            </a:r>
            <a:r>
              <a:rPr lang="en-US" sz="175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is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O(n²k²).</a:t>
            </a:r>
            <a:r>
              <a:rPr lang="en-US" sz="1750" dirty="0">
                <a:solidFill>
                  <a:srgbClr val="CFCBBF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and space complexity is O(n²).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47EA6C-AD49-740D-D1A5-81A0F8ED1D4F}"/>
              </a:ext>
            </a:extLst>
          </p:cNvPr>
          <p:cNvSpPr/>
          <p:nvPr/>
        </p:nvSpPr>
        <p:spPr>
          <a:xfrm>
            <a:off x="12533971" y="7644160"/>
            <a:ext cx="2007220" cy="485077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412C-D45F-D4B0-7F37-315F5FDA1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FDC370F-AE92-880B-25D3-41EF1EBC5F24}"/>
              </a:ext>
            </a:extLst>
          </p:cNvPr>
          <p:cNvSpPr/>
          <p:nvPr/>
        </p:nvSpPr>
        <p:spPr>
          <a:xfrm>
            <a:off x="940475" y="574834"/>
            <a:ext cx="131673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 Output of Each Algorithm Stage</a:t>
            </a:r>
            <a:endParaRPr lang="en-US" sz="41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ACE7517-F28F-9D29-45DC-A42E05CA1B44}"/>
              </a:ext>
            </a:extLst>
          </p:cNvPr>
          <p:cNvSpPr/>
          <p:nvPr/>
        </p:nvSpPr>
        <p:spPr>
          <a:xfrm>
            <a:off x="731520" y="4857703"/>
            <a:ext cx="4249817" cy="2687040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E15EF32-8A13-3ED4-CC50-10459380B7A1}"/>
              </a:ext>
            </a:extLst>
          </p:cNvPr>
          <p:cNvSpPr/>
          <p:nvPr/>
        </p:nvSpPr>
        <p:spPr>
          <a:xfrm>
            <a:off x="940475" y="5001807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Binary Mask Generation</a:t>
            </a:r>
            <a:endParaRPr lang="en-US" sz="20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6CD1779-BD44-46EC-E473-4868AC8156E2}"/>
              </a:ext>
            </a:extLst>
          </p:cNvPr>
          <p:cNvSpPr/>
          <p:nvPr/>
        </p:nvSpPr>
        <p:spPr>
          <a:xfrm>
            <a:off x="5190292" y="4857703"/>
            <a:ext cx="4249817" cy="2687040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3215646-3E00-490C-0D8D-407CCD6FAF0D}"/>
              </a:ext>
            </a:extLst>
          </p:cNvPr>
          <p:cNvSpPr/>
          <p:nvPr/>
        </p:nvSpPr>
        <p:spPr>
          <a:xfrm>
            <a:off x="5399246" y="502559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Morphological Closing</a:t>
            </a:r>
            <a:endParaRPr lang="en-US" sz="205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D1A43AAF-296A-A879-6EF4-62CA2F280B95}"/>
              </a:ext>
            </a:extLst>
          </p:cNvPr>
          <p:cNvSpPr/>
          <p:nvPr/>
        </p:nvSpPr>
        <p:spPr>
          <a:xfrm>
            <a:off x="9649061" y="4857703"/>
            <a:ext cx="4249817" cy="2687040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A803E81F-D712-E43E-CE0C-56A4B2CE6054}"/>
              </a:ext>
            </a:extLst>
          </p:cNvPr>
          <p:cNvSpPr/>
          <p:nvPr/>
        </p:nvSpPr>
        <p:spPr>
          <a:xfrm>
            <a:off x="9858018" y="5025592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Final Image after Overlay</a:t>
            </a:r>
            <a:endParaRPr lang="en-US" sz="2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A52403-2F6C-2659-2C3C-B73F29D7564C}"/>
              </a:ext>
            </a:extLst>
          </p:cNvPr>
          <p:cNvSpPr/>
          <p:nvPr/>
        </p:nvSpPr>
        <p:spPr>
          <a:xfrm>
            <a:off x="12723541" y="7772400"/>
            <a:ext cx="1795347" cy="334208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186BCBF2-80FA-F260-0360-CA68659ACDCE}"/>
              </a:ext>
            </a:extLst>
          </p:cNvPr>
          <p:cNvSpPr/>
          <p:nvPr/>
        </p:nvSpPr>
        <p:spPr>
          <a:xfrm>
            <a:off x="731519" y="1907262"/>
            <a:ext cx="4249817" cy="2687040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2D3A51AF-2022-88C6-7267-A87D1D0361F4}"/>
              </a:ext>
            </a:extLst>
          </p:cNvPr>
          <p:cNvSpPr/>
          <p:nvPr/>
        </p:nvSpPr>
        <p:spPr>
          <a:xfrm>
            <a:off x="5190291" y="1907262"/>
            <a:ext cx="4249817" cy="2687040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035DB2FE-8B9A-FB90-29CA-DBB30E30C18D}"/>
              </a:ext>
            </a:extLst>
          </p:cNvPr>
          <p:cNvSpPr/>
          <p:nvPr/>
        </p:nvSpPr>
        <p:spPr>
          <a:xfrm>
            <a:off x="9649062" y="1907262"/>
            <a:ext cx="4249817" cy="2687040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F168501C-DAFD-952C-DD95-658920670EC9}"/>
              </a:ext>
            </a:extLst>
          </p:cNvPr>
          <p:cNvSpPr/>
          <p:nvPr/>
        </p:nvSpPr>
        <p:spPr>
          <a:xfrm>
            <a:off x="940475" y="209014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Initial MRI</a:t>
            </a:r>
            <a:endParaRPr lang="en-US" sz="20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94975F45-E5FB-2D61-DD90-E9AB84274B05}"/>
              </a:ext>
            </a:extLst>
          </p:cNvPr>
          <p:cNvSpPr/>
          <p:nvPr/>
        </p:nvSpPr>
        <p:spPr>
          <a:xfrm>
            <a:off x="5250655" y="2053709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Gaussian Blur and Normalization</a:t>
            </a:r>
            <a:endParaRPr lang="en-US" sz="205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E65A428-33C6-B558-4DEC-36E55F9C9925}"/>
              </a:ext>
            </a:extLst>
          </p:cNvPr>
          <p:cNvSpPr/>
          <p:nvPr/>
        </p:nvSpPr>
        <p:spPr>
          <a:xfrm>
            <a:off x="9858018" y="2057698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K-Means Clustering</a:t>
            </a:r>
            <a:endParaRPr lang="en-US" sz="2050" dirty="0"/>
          </a:p>
        </p:txBody>
      </p:sp>
      <p:pic>
        <p:nvPicPr>
          <p:cNvPr id="22" name="Picture 21" descr="A close-up of a brain scan&#10;&#10;AI-generated content may be incorrect.">
            <a:extLst>
              <a:ext uri="{FF2B5EF4-FFF2-40B4-BE49-F238E27FC236}">
                <a16:creationId xmlns:a16="http://schemas.microsoft.com/office/drawing/2014/main" id="{05C2DD6D-44E5-E122-A961-5EE713B8C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67" y="2476719"/>
            <a:ext cx="1569719" cy="20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A close-up of a brain scan&#10;&#10;AI-generated content may be incorrect.">
            <a:extLst>
              <a:ext uri="{FF2B5EF4-FFF2-40B4-BE49-F238E27FC236}">
                <a16:creationId xmlns:a16="http://schemas.microsoft.com/office/drawing/2014/main" id="{E893A0D7-984C-65EA-F2B2-49CD43DD3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09" y="2534147"/>
            <a:ext cx="1516380" cy="196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A grey and black image of a brain&#10;&#10;AI-generated content may be incorrect.">
            <a:extLst>
              <a:ext uri="{FF2B5EF4-FFF2-40B4-BE49-F238E27FC236}">
                <a16:creationId xmlns:a16="http://schemas.microsoft.com/office/drawing/2014/main" id="{06A5C72B-C93E-E6F7-E85B-AEF904270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922" y="2560855"/>
            <a:ext cx="143891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A black and white image of a human brain&#10;&#10;AI-generated content may be incorrect.">
            <a:extLst>
              <a:ext uri="{FF2B5EF4-FFF2-40B4-BE49-F238E27FC236}">
                <a16:creationId xmlns:a16="http://schemas.microsoft.com/office/drawing/2014/main" id="{06636A61-4B32-49F9-DF8A-4921FB1DA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67" y="5435351"/>
            <a:ext cx="1569719" cy="203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B8893A-DD28-5A1E-3C55-B2EA629D9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09" y="5435351"/>
            <a:ext cx="1570153" cy="203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CB75502-C1B7-8ECA-89EB-79FA362AD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707" y="5435350"/>
            <a:ext cx="1519125" cy="1970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19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3372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" y="3826669"/>
            <a:ext cx="9478685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Big-O Notation Summary of Algorithm Steps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2935" y="4649748"/>
            <a:ext cx="13384530" cy="3095625"/>
          </a:xfrm>
          <a:prstGeom prst="roundRect">
            <a:avLst>
              <a:gd name="adj" fmla="val 86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0555" y="4657368"/>
            <a:ext cx="13369290" cy="5133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08434" y="4771668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Step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154567" y="4771668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Algorithm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96889" y="4771668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Complexity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0839212" y="4771668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Space Complexity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0555" y="5170765"/>
            <a:ext cx="13369290" cy="5133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808434" y="5285065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154567" y="5285065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Gaussian Blur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496889" y="5285065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O(n²k²)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839212" y="5285065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O(n²)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0555" y="5684163"/>
            <a:ext cx="13369290" cy="5133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808434" y="5798463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4154567" y="5798463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Array Traversal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496889" y="5798463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O(n²)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0839212" y="5798463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O(n²)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30555" y="6197560"/>
            <a:ext cx="13369290" cy="5133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808434" y="6311860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4154567" y="6311860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K-Means Clustering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496889" y="6311860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O(n²ki)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10839212" y="6311860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O(n² + k)</a:t>
            </a:r>
            <a:endParaRPr lang="en-US" sz="1400" dirty="0"/>
          </a:p>
        </p:txBody>
      </p:sp>
      <p:sp>
        <p:nvSpPr>
          <p:cNvPr id="25" name="Shape 22"/>
          <p:cNvSpPr/>
          <p:nvPr/>
        </p:nvSpPr>
        <p:spPr>
          <a:xfrm>
            <a:off x="630555" y="6710958"/>
            <a:ext cx="13369290" cy="5133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808434" y="6825258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4154567" y="6825258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Thresholding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7496889" y="6825258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O(n²)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10839212" y="6825258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O(n²)</a:t>
            </a:r>
            <a:endParaRPr lang="en-US" sz="1400" dirty="0"/>
          </a:p>
        </p:txBody>
      </p:sp>
      <p:sp>
        <p:nvSpPr>
          <p:cNvPr id="30" name="Shape 27"/>
          <p:cNvSpPr/>
          <p:nvPr/>
        </p:nvSpPr>
        <p:spPr>
          <a:xfrm>
            <a:off x="630555" y="7224355"/>
            <a:ext cx="13369290" cy="5133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808434" y="7338655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4154567" y="7338655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Dilation and Erosion</a:t>
            </a:r>
            <a:endParaRPr lang="en-US" sz="1400" dirty="0"/>
          </a:p>
        </p:txBody>
      </p:sp>
      <p:sp>
        <p:nvSpPr>
          <p:cNvPr id="33" name="Text 30"/>
          <p:cNvSpPr/>
          <p:nvPr/>
        </p:nvSpPr>
        <p:spPr>
          <a:xfrm>
            <a:off x="7496889" y="7338655"/>
            <a:ext cx="297894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O(n²k²)</a:t>
            </a:r>
            <a:endParaRPr lang="en-US" sz="1400" dirty="0"/>
          </a:p>
        </p:txBody>
      </p:sp>
      <p:sp>
        <p:nvSpPr>
          <p:cNvPr id="34" name="Text 31"/>
          <p:cNvSpPr/>
          <p:nvPr/>
        </p:nvSpPr>
        <p:spPr>
          <a:xfrm>
            <a:off x="10839212" y="7338655"/>
            <a:ext cx="298275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O(n²)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CBECE1-29BC-89CA-D762-B84C016DF7D7}"/>
              </a:ext>
            </a:extLst>
          </p:cNvPr>
          <p:cNvSpPr/>
          <p:nvPr/>
        </p:nvSpPr>
        <p:spPr>
          <a:xfrm>
            <a:off x="12780832" y="7783871"/>
            <a:ext cx="1773043" cy="36767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7853" y="1310997"/>
            <a:ext cx="6166625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Efficient and Scalable Tumor Segmentation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774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Proposed algorithm combines Gaussian blur, K-Means clustering, and morphological closing.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825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Achieves efficient and interpretable tumor segmentation.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247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Reduces noise, accurately segments tumor tissue, and refines the mask for better shape and connectivity.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2989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Scalable and suitable for deployment in environments with limited computational resources, providing reliable support for medical diagnostics.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53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3141821"/>
            <a:ext cx="9326166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Enhancements and Directions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043" y="4094559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27021" y="4300538"/>
            <a:ext cx="2806898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Adaptive Thresholding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7021" y="4745950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Otsu’s Method for improved tumor detection with adaptive thresholding.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8189" y="4094559"/>
            <a:ext cx="6491168" cy="1516499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624167" y="4300538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Advanced Clustering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4167" y="4745950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Replace K-Means with DBSCAN or Mean Shift to better handle non-spherical tumor shapes.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043" y="5817037"/>
            <a:ext cx="6491168" cy="184606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27021" y="6023015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3D MRI Extension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7021" y="6468428"/>
            <a:ext cx="607921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Extend the algorithm to segment tumors across 3D MRI volumes for comprehensive analysis.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8189" y="5817037"/>
            <a:ext cx="6491168" cy="184606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7624167" y="6023015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Hybrid Models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4167" y="6468428"/>
            <a:ext cx="6079212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Combine classical techniques with deep learning for enhanced segmentation accuracy and real-time deployment with GPU acceleration.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26F2F7-108E-C828-13C6-FAF189375C57}"/>
              </a:ext>
            </a:extLst>
          </p:cNvPr>
          <p:cNvSpPr/>
          <p:nvPr/>
        </p:nvSpPr>
        <p:spPr>
          <a:xfrm>
            <a:off x="12723541" y="7786689"/>
            <a:ext cx="1795347" cy="321826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587</Words>
  <Application>Microsoft Office PowerPoint</Application>
  <PresentationFormat>Custom</PresentationFormat>
  <Paragraphs>91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Prata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Shaheer, Jannat</cp:lastModifiedBy>
  <cp:revision>7</cp:revision>
  <dcterms:created xsi:type="dcterms:W3CDTF">2025-05-04T17:00:54Z</dcterms:created>
  <dcterms:modified xsi:type="dcterms:W3CDTF">2025-05-13T17:32:57Z</dcterms:modified>
</cp:coreProperties>
</file>